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5" r:id="rId8"/>
    <p:sldId id="266" r:id="rId9"/>
    <p:sldId id="267" r:id="rId10"/>
    <p:sldId id="268" r:id="rId11"/>
    <p:sldId id="269" r:id="rId12"/>
    <p:sldId id="273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80" r:id="rId22"/>
    <p:sldId id="281" r:id="rId23"/>
    <p:sldId id="282" r:id="rId24"/>
    <p:sldId id="283" r:id="rId25"/>
    <p:sldId id="284" r:id="rId26"/>
    <p:sldId id="286" r:id="rId27"/>
    <p:sldId id="287" r:id="rId28"/>
    <p:sldId id="289" r:id="rId29"/>
    <p:sldId id="290" r:id="rId30"/>
    <p:sldId id="285" r:id="rId31"/>
    <p:sldId id="291" r:id="rId32"/>
    <p:sldId id="292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5" r:id="rId42"/>
    <p:sldId id="302" r:id="rId43"/>
    <p:sldId id="303" r:id="rId44"/>
    <p:sldId id="304" r:id="rId45"/>
    <p:sldId id="306" r:id="rId46"/>
    <p:sldId id="307" r:id="rId47"/>
    <p:sldId id="308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8FB81D-93B9-9B9E-2702-F826A9267E6F}" v="1536" dt="2021-04-25T03:41:07.026"/>
    <p1510:client id="{056F89DF-B3C6-179B-9BFC-65241C674EA9}" v="3715" dt="2021-04-26T07:11:51.213"/>
    <p1510:client id="{1897C19F-A040-0000-9897-495F89A2E2B6}" v="1166" dt="2021-04-25T04:41:59.784"/>
    <p1510:client id="{697C983C-B323-4477-A0F1-4E472AF8EE19}" v="3149" dt="2021-04-24T10:17:10.163"/>
    <p1510:client id="{6FB64E1F-F118-FDEA-F0DB-507877B20B8F}" v="464" dt="2021-04-25T15:08:32.980"/>
    <p1510:client id="{8B9DD562-9FDB-BF44-F612-35950E15ADAE}" v="963" dt="2021-04-25T15:31:08.379"/>
    <p1510:client id="{9200C29F-2019-0000-8D04-DF749F45C0AA}" v="2740" dt="2021-04-26T12:48:38.420"/>
    <p1510:client id="{C030B6FC-63FA-8AFD-3169-001B6B7E1F17}" v="1716" dt="2021-04-27T03:07:57.6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1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9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2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1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4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6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8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9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7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41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82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3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15" r:id="rId6"/>
    <p:sldLayoutId id="2147483711" r:id="rId7"/>
    <p:sldLayoutId id="2147483712" r:id="rId8"/>
    <p:sldLayoutId id="2147483713" r:id="rId9"/>
    <p:sldLayoutId id="2147483714" r:id="rId10"/>
    <p:sldLayoutId id="21474837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ana@art.ucsb.edu" TargetMode="External"/><Relationship Id="rId2" Type="http://schemas.openxmlformats.org/officeDocument/2006/relationships/hyperlink" Target="mailto:tana@128.111.24.41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tana@art.ucsb.edu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u.org/home/index.html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u.org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3810000" cy="3048000"/>
          </a:xfrm>
        </p:spPr>
        <p:txBody>
          <a:bodyPr>
            <a:normAutofit/>
          </a:bodyPr>
          <a:lstStyle/>
          <a:p>
            <a:pPr algn="l"/>
            <a:r>
              <a:rPr lang="en-US" sz="4400">
                <a:cs typeface="Calibri Light"/>
              </a:rPr>
              <a:t>Internet Model: Application Layer</a:t>
            </a:r>
            <a:endParaRPr lang="en-US" sz="440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798D3DD-23B7-41EE-9021-C8F9A8E2C1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653162" y="-776838"/>
            <a:ext cx="762001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C072688-BFC7-4FE8-A45E-B3C63CBB96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" y="5829359"/>
            <a:ext cx="4333875" cy="1028642"/>
            <a:chOff x="7153921" y="5829359"/>
            <a:chExt cx="5038079" cy="1028642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3002ED9-43C6-4BA8-8941-9AFCB04E4D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63906" y="5913098"/>
              <a:ext cx="4228094" cy="944903"/>
            </a:xfrm>
            <a:custGeom>
              <a:avLst/>
              <a:gdLst>
                <a:gd name="connsiteX0" fmla="*/ 1673074 w 4228094"/>
                <a:gd name="connsiteY0" fmla="*/ 230 h 1137038"/>
                <a:gd name="connsiteX1" fmla="*/ 3676781 w 4228094"/>
                <a:gd name="connsiteY1" fmla="*/ 298555 h 1137038"/>
                <a:gd name="connsiteX2" fmla="*/ 4025527 w 4228094"/>
                <a:gd name="connsiteY2" fmla="*/ 425010 h 1137038"/>
                <a:gd name="connsiteX3" fmla="*/ 4228094 w 4228094"/>
                <a:gd name="connsiteY3" fmla="*/ 494088 h 1137038"/>
                <a:gd name="connsiteX4" fmla="*/ 4228094 w 4228094"/>
                <a:gd name="connsiteY4" fmla="*/ 1137038 h 1137038"/>
                <a:gd name="connsiteX5" fmla="*/ 0 w 4228094"/>
                <a:gd name="connsiteY5" fmla="*/ 1137038 h 1137038"/>
                <a:gd name="connsiteX6" fmla="*/ 18109 w 4228094"/>
                <a:gd name="connsiteY6" fmla="*/ 1068877 h 1137038"/>
                <a:gd name="connsiteX7" fmla="*/ 362264 w 4228094"/>
                <a:gd name="connsiteY7" fmla="*/ 366637 h 1137038"/>
                <a:gd name="connsiteX8" fmla="*/ 1386499 w 4228094"/>
                <a:gd name="connsiteY8" fmla="*/ 1522 h 1137038"/>
                <a:gd name="connsiteX9" fmla="*/ 1673074 w 4228094"/>
                <a:gd name="connsiteY9" fmla="*/ 230 h 1137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28094" h="1137038">
                  <a:moveTo>
                    <a:pt x="1673074" y="230"/>
                  </a:moveTo>
                  <a:cubicBezTo>
                    <a:pt x="2346512" y="4287"/>
                    <a:pt x="3048424" y="63583"/>
                    <a:pt x="3676781" y="298555"/>
                  </a:cubicBezTo>
                  <a:cubicBezTo>
                    <a:pt x="3793275" y="342114"/>
                    <a:pt x="3909477" y="384216"/>
                    <a:pt x="4025527" y="425010"/>
                  </a:cubicBezTo>
                  <a:lnTo>
                    <a:pt x="4228094" y="494088"/>
                  </a:lnTo>
                  <a:lnTo>
                    <a:pt x="4228094" y="1137038"/>
                  </a:lnTo>
                  <a:lnTo>
                    <a:pt x="0" y="1137038"/>
                  </a:lnTo>
                  <a:lnTo>
                    <a:pt x="18109" y="1068877"/>
                  </a:lnTo>
                  <a:cubicBezTo>
                    <a:pt x="95047" y="799139"/>
                    <a:pt x="194962" y="542008"/>
                    <a:pt x="362264" y="366637"/>
                  </a:cubicBezTo>
                  <a:cubicBezTo>
                    <a:pt x="622229" y="94062"/>
                    <a:pt x="1015836" y="6565"/>
                    <a:pt x="1386499" y="1522"/>
                  </a:cubicBezTo>
                  <a:cubicBezTo>
                    <a:pt x="1481245" y="198"/>
                    <a:pt x="1576869" y="-349"/>
                    <a:pt x="1673074" y="23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500">
                <a:solidFill>
                  <a:schemeClr val="bg1"/>
                </a:solidFill>
                <a:latin typeface="Avenir Next LT Pro" panose="020B0504020202020204" pitchFamily="34" charset="0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EB09750-C9B1-40CE-AB9B-FEB308A1F3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53921" y="5829359"/>
              <a:ext cx="5038078" cy="1028642"/>
            </a:xfrm>
            <a:custGeom>
              <a:avLst/>
              <a:gdLst>
                <a:gd name="connsiteX0" fmla="*/ 1576991 w 5038078"/>
                <a:gd name="connsiteY0" fmla="*/ 210 h 1238015"/>
                <a:gd name="connsiteX1" fmla="*/ 3403320 w 5038078"/>
                <a:gd name="connsiteY1" fmla="*/ 272125 h 1238015"/>
                <a:gd name="connsiteX2" fmla="*/ 4672870 w 5038078"/>
                <a:gd name="connsiteY2" fmla="*/ 693604 h 1238015"/>
                <a:gd name="connsiteX3" fmla="*/ 5038078 w 5038078"/>
                <a:gd name="connsiteY3" fmla="*/ 795929 h 1238015"/>
                <a:gd name="connsiteX4" fmla="*/ 5038078 w 5038078"/>
                <a:gd name="connsiteY4" fmla="*/ 1238015 h 1238015"/>
                <a:gd name="connsiteX5" fmla="*/ 0 w 5038078"/>
                <a:gd name="connsiteY5" fmla="*/ 1238015 h 1238015"/>
                <a:gd name="connsiteX6" fmla="*/ 19230 w 5038078"/>
                <a:gd name="connsiteY6" fmla="*/ 1159819 h 1238015"/>
                <a:gd name="connsiteX7" fmla="*/ 382219 w 5038078"/>
                <a:gd name="connsiteY7" fmla="*/ 334180 h 1238015"/>
                <a:gd name="connsiteX8" fmla="*/ 1315784 w 5038078"/>
                <a:gd name="connsiteY8" fmla="*/ 1388 h 1238015"/>
                <a:gd name="connsiteX9" fmla="*/ 1576991 w 5038078"/>
                <a:gd name="connsiteY9" fmla="*/ 210 h 1238015"/>
                <a:gd name="connsiteX0" fmla="*/ 0 w 5129518"/>
                <a:gd name="connsiteY0" fmla="*/ 1237805 h 1329245"/>
                <a:gd name="connsiteX1" fmla="*/ 19230 w 5129518"/>
                <a:gd name="connsiteY1" fmla="*/ 1159609 h 1329245"/>
                <a:gd name="connsiteX2" fmla="*/ 382219 w 5129518"/>
                <a:gd name="connsiteY2" fmla="*/ 333970 h 1329245"/>
                <a:gd name="connsiteX3" fmla="*/ 1315784 w 5129518"/>
                <a:gd name="connsiteY3" fmla="*/ 1178 h 1329245"/>
                <a:gd name="connsiteX4" fmla="*/ 1576991 w 5129518"/>
                <a:gd name="connsiteY4" fmla="*/ 0 h 1329245"/>
                <a:gd name="connsiteX5" fmla="*/ 3403320 w 5129518"/>
                <a:gd name="connsiteY5" fmla="*/ 271915 h 1329245"/>
                <a:gd name="connsiteX6" fmla="*/ 4672870 w 5129518"/>
                <a:gd name="connsiteY6" fmla="*/ 693394 h 1329245"/>
                <a:gd name="connsiteX7" fmla="*/ 5038078 w 5129518"/>
                <a:gd name="connsiteY7" fmla="*/ 795719 h 1329245"/>
                <a:gd name="connsiteX8" fmla="*/ 5129518 w 5129518"/>
                <a:gd name="connsiteY8" fmla="*/ 1329245 h 1329245"/>
                <a:gd name="connsiteX0" fmla="*/ 0 w 5129518"/>
                <a:gd name="connsiteY0" fmla="*/ 1237805 h 1329245"/>
                <a:gd name="connsiteX1" fmla="*/ 19230 w 5129518"/>
                <a:gd name="connsiteY1" fmla="*/ 1159609 h 1329245"/>
                <a:gd name="connsiteX2" fmla="*/ 382219 w 5129518"/>
                <a:gd name="connsiteY2" fmla="*/ 333970 h 1329245"/>
                <a:gd name="connsiteX3" fmla="*/ 1315784 w 5129518"/>
                <a:gd name="connsiteY3" fmla="*/ 1178 h 1329245"/>
                <a:gd name="connsiteX4" fmla="*/ 1576991 w 5129518"/>
                <a:gd name="connsiteY4" fmla="*/ 0 h 1329245"/>
                <a:gd name="connsiteX5" fmla="*/ 3403320 w 5129518"/>
                <a:gd name="connsiteY5" fmla="*/ 271915 h 1329245"/>
                <a:gd name="connsiteX6" fmla="*/ 4672870 w 5129518"/>
                <a:gd name="connsiteY6" fmla="*/ 693394 h 1329245"/>
                <a:gd name="connsiteX7" fmla="*/ 5038078 w 5129518"/>
                <a:gd name="connsiteY7" fmla="*/ 795719 h 1329245"/>
                <a:gd name="connsiteX8" fmla="*/ 5129518 w 5129518"/>
                <a:gd name="connsiteY8" fmla="*/ 1329245 h 1329245"/>
                <a:gd name="connsiteX0" fmla="*/ 0 w 5049689"/>
                <a:gd name="connsiteY0" fmla="*/ 1237805 h 1423588"/>
                <a:gd name="connsiteX1" fmla="*/ 19230 w 5049689"/>
                <a:gd name="connsiteY1" fmla="*/ 1159609 h 1423588"/>
                <a:gd name="connsiteX2" fmla="*/ 382219 w 5049689"/>
                <a:gd name="connsiteY2" fmla="*/ 333970 h 1423588"/>
                <a:gd name="connsiteX3" fmla="*/ 1315784 w 5049689"/>
                <a:gd name="connsiteY3" fmla="*/ 1178 h 1423588"/>
                <a:gd name="connsiteX4" fmla="*/ 1576991 w 5049689"/>
                <a:gd name="connsiteY4" fmla="*/ 0 h 1423588"/>
                <a:gd name="connsiteX5" fmla="*/ 3403320 w 5049689"/>
                <a:gd name="connsiteY5" fmla="*/ 271915 h 1423588"/>
                <a:gd name="connsiteX6" fmla="*/ 4672870 w 5049689"/>
                <a:gd name="connsiteY6" fmla="*/ 693394 h 1423588"/>
                <a:gd name="connsiteX7" fmla="*/ 5038078 w 5049689"/>
                <a:gd name="connsiteY7" fmla="*/ 795719 h 1423588"/>
                <a:gd name="connsiteX8" fmla="*/ 5049689 w 5049689"/>
                <a:gd name="connsiteY8" fmla="*/ 1423588 h 1423588"/>
                <a:gd name="connsiteX0" fmla="*/ 0 w 5038078"/>
                <a:gd name="connsiteY0" fmla="*/ 1237805 h 1237805"/>
                <a:gd name="connsiteX1" fmla="*/ 19230 w 5038078"/>
                <a:gd name="connsiteY1" fmla="*/ 1159609 h 1237805"/>
                <a:gd name="connsiteX2" fmla="*/ 382219 w 5038078"/>
                <a:gd name="connsiteY2" fmla="*/ 333970 h 1237805"/>
                <a:gd name="connsiteX3" fmla="*/ 1315784 w 5038078"/>
                <a:gd name="connsiteY3" fmla="*/ 1178 h 1237805"/>
                <a:gd name="connsiteX4" fmla="*/ 1576991 w 5038078"/>
                <a:gd name="connsiteY4" fmla="*/ 0 h 1237805"/>
                <a:gd name="connsiteX5" fmla="*/ 3403320 w 5038078"/>
                <a:gd name="connsiteY5" fmla="*/ 271915 h 1237805"/>
                <a:gd name="connsiteX6" fmla="*/ 4672870 w 5038078"/>
                <a:gd name="connsiteY6" fmla="*/ 693394 h 1237805"/>
                <a:gd name="connsiteX7" fmla="*/ 5038078 w 5038078"/>
                <a:gd name="connsiteY7" fmla="*/ 795719 h 1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38078" h="1237805">
                  <a:moveTo>
                    <a:pt x="0" y="1237805"/>
                  </a:moveTo>
                  <a:lnTo>
                    <a:pt x="19230" y="1159609"/>
                  </a:lnTo>
                  <a:cubicBezTo>
                    <a:pt x="96961" y="850027"/>
                    <a:pt x="191605" y="533778"/>
                    <a:pt x="382219" y="333970"/>
                  </a:cubicBezTo>
                  <a:cubicBezTo>
                    <a:pt x="619171" y="85526"/>
                    <a:pt x="977934" y="5774"/>
                    <a:pt x="1315784" y="1178"/>
                  </a:cubicBezTo>
                  <a:lnTo>
                    <a:pt x="1576991" y="0"/>
                  </a:lnTo>
                  <a:cubicBezTo>
                    <a:pt x="2190813" y="3698"/>
                    <a:pt x="2830589" y="57744"/>
                    <a:pt x="3403320" y="271915"/>
                  </a:cubicBezTo>
                  <a:cubicBezTo>
                    <a:pt x="3828046" y="430728"/>
                    <a:pt x="4248519" y="568281"/>
                    <a:pt x="4672870" y="693394"/>
                  </a:cubicBezTo>
                  <a:lnTo>
                    <a:pt x="5038078" y="795719"/>
                  </a:lnTo>
                </a:path>
              </a:pathLst>
            </a:cu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venir Next LT Pro Light"/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3810000" cy="1524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>
                <a:solidFill>
                  <a:srgbClr val="FFFFFF"/>
                </a:solidFill>
              </a:rPr>
              <a:t>LISc 557: unit 6 and 9</a:t>
            </a:r>
            <a:endParaRPr lang="en-US"/>
          </a:p>
        </p:txBody>
      </p:sp>
      <p:pic>
        <p:nvPicPr>
          <p:cNvPr id="4" name="Picture 3" descr="Sphere of mesh and nodes">
            <a:extLst>
              <a:ext uri="{FF2B5EF4-FFF2-40B4-BE49-F238E27FC236}">
                <a16:creationId xmlns:a16="http://schemas.microsoft.com/office/drawing/2014/main" id="{B464DCD2-7987-4769-B7EE-EBF021D846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86"/>
          <a:stretch/>
        </p:blipFill>
        <p:spPr>
          <a:xfrm>
            <a:off x="5334000" y="762000"/>
            <a:ext cx="6096000" cy="533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6017E-5210-4B30-A7BD-0C8FBD204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682151"/>
          </a:xfrm>
        </p:spPr>
        <p:txBody>
          <a:bodyPr/>
          <a:lstStyle/>
          <a:p>
            <a:r>
              <a:rPr lang="en-US"/>
              <a:t>Various Domain Names </a:t>
            </a:r>
            <a:endParaRPr lang="en-US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EB183-BD7C-4977-BE3A-B13E04C60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Org (non-profit organization)</a:t>
            </a:r>
          </a:p>
          <a:p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Aero (airlines)</a:t>
            </a:r>
          </a:p>
          <a:p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Biz (business and firms)</a:t>
            </a:r>
          </a:p>
          <a:p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Coop (Cooperative organizations)</a:t>
            </a:r>
          </a:p>
          <a:p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Info (information Service providers )</a:t>
            </a:r>
          </a:p>
          <a:p>
            <a:r>
              <a:rPr lang="en-US">
                <a:solidFill>
                  <a:srgbClr val="FFFFFF"/>
                </a:solidFill>
              </a:rPr>
              <a:t>Museum (museums  and other similar organization)</a:t>
            </a:r>
            <a:endParaRPr lang="en-US"/>
          </a:p>
          <a:p>
            <a:r>
              <a:rPr lang="en-US">
                <a:solidFill>
                  <a:srgbClr val="FFFFFF"/>
                </a:solidFill>
              </a:rPr>
              <a:t>Name (personal names)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>
                <a:solidFill>
                  <a:srgbClr val="FFFFFF"/>
                </a:solidFill>
              </a:rPr>
              <a:t>Pro (professional organization)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endParaRPr lang="en-US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447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28AE3-E5ED-4BA7-BC55-2FC4568E5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Second-level domain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D0832-0891-4ADE-981F-8DCF94368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rgbClr val="FFFFFF"/>
                </a:solidFill>
              </a:rPr>
              <a:t>company-name.com</a:t>
            </a:r>
          </a:p>
          <a:p>
            <a:pPr marL="0" indent="0">
              <a:buNone/>
            </a:pPr>
            <a:r>
              <a:rPr lang="en-US">
                <a:solidFill>
                  <a:srgbClr val="FFFFFF"/>
                </a:solidFill>
              </a:rPr>
              <a:t>eng.sun.com.</a:t>
            </a:r>
          </a:p>
          <a:p>
            <a:pPr marL="0" indent="0">
              <a:buNone/>
            </a:pPr>
            <a:r>
              <a:rPr lang="en-US">
                <a:solidFill>
                  <a:srgbClr val="FFFFFF"/>
                </a:solidFill>
              </a:rPr>
              <a:t>All absolute domain name ends with a period (dot)</a:t>
            </a:r>
          </a:p>
          <a:p>
            <a:pPr marL="0" indent="0">
              <a:buNone/>
            </a:pPr>
            <a:r>
              <a:rPr lang="en-US">
                <a:solidFill>
                  <a:srgbClr val="FFFFFF"/>
                </a:solidFill>
              </a:rPr>
              <a:t>Relative domain name does not end in a period (dot)</a:t>
            </a:r>
          </a:p>
        </p:txBody>
      </p:sp>
    </p:spTree>
    <p:extLst>
      <p:ext uri="{BB962C8B-B14F-4D97-AF65-F5344CB8AC3E}">
        <p14:creationId xmlns:p14="http://schemas.microsoft.com/office/powerpoint/2010/main" val="2576070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9D607-9B22-4C13-9F07-25B833FEF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information on Domain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CC5E5-B772-41C4-80AC-29908A6B7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It is case insensitive</a:t>
            </a:r>
            <a:endParaRPr lang="en-US"/>
          </a:p>
          <a:p>
            <a:r>
              <a:rPr lang="en-US">
                <a:solidFill>
                  <a:srgbClr val="FFFFFF"/>
                </a:solidFill>
              </a:rPr>
              <a:t>Component names can be up to 63 characters</a:t>
            </a:r>
          </a:p>
          <a:p>
            <a:r>
              <a:rPr lang="en-US">
                <a:solidFill>
                  <a:srgbClr val="FFFFFF"/>
                </a:solidFill>
              </a:rPr>
              <a:t>Full path name must not exceed 255 characters</a:t>
            </a:r>
          </a:p>
          <a:p>
            <a:r>
              <a:rPr lang="en-US">
                <a:solidFill>
                  <a:srgbClr val="FFFFFF"/>
                </a:solidFill>
              </a:rPr>
              <a:t>cs. yale.edu</a:t>
            </a:r>
          </a:p>
          <a:p>
            <a:r>
              <a:rPr lang="en-US">
                <a:solidFill>
                  <a:srgbClr val="FFFFFF"/>
                </a:solidFill>
              </a:rPr>
              <a:t>cs.yale.ct.us</a:t>
            </a:r>
          </a:p>
        </p:txBody>
      </p:sp>
    </p:spTree>
    <p:extLst>
      <p:ext uri="{BB962C8B-B14F-4D97-AF65-F5344CB8AC3E}">
        <p14:creationId xmlns:p14="http://schemas.microsoft.com/office/powerpoint/2010/main" val="1138001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FC704-E5A1-4AE6-B824-6693B99AF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 on DNS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6CC08-22ED-4133-9B04-27F2E83C4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What does the domain name system mean?</a:t>
            </a:r>
          </a:p>
          <a:p>
            <a:r>
              <a:rPr lang="en-US">
                <a:solidFill>
                  <a:srgbClr val="FFFFFF"/>
                </a:solidFill>
              </a:rPr>
              <a:t>What are various domains?</a:t>
            </a:r>
          </a:p>
          <a:p>
            <a:r>
              <a:rPr lang="en-US">
                <a:solidFill>
                  <a:srgbClr val="FFFFFF"/>
                </a:solidFill>
              </a:rPr>
              <a:t>What is the use of domain name system?</a:t>
            </a:r>
          </a:p>
          <a:p>
            <a:r>
              <a:rPr lang="en-US">
                <a:solidFill>
                  <a:srgbClr val="FFFFFF"/>
                </a:solidFill>
              </a:rPr>
              <a:t>List 20 countries' domain name. </a:t>
            </a:r>
          </a:p>
          <a:p>
            <a:pPr marL="0" indent="0">
              <a:buNone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422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597B1-B98F-4FA2-98DD-527873AF5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Mail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3B8A9-59E3-4CD1-9DB3-92BF954B7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First stage- first transfer from user agent to local agent and stored until remote server is available.</a:t>
            </a:r>
          </a:p>
          <a:p>
            <a:r>
              <a:rPr lang="en-US">
                <a:solidFill>
                  <a:srgbClr val="FFFFFF"/>
                </a:solidFill>
              </a:rPr>
              <a:t>Second stage</a:t>
            </a:r>
          </a:p>
          <a:p>
            <a:r>
              <a:rPr lang="en-US">
                <a:solidFill>
                  <a:srgbClr val="FFFFFF"/>
                </a:solidFill>
              </a:rPr>
              <a:t>Third stage</a:t>
            </a:r>
          </a:p>
        </p:txBody>
      </p:sp>
    </p:spTree>
    <p:extLst>
      <p:ext uri="{BB962C8B-B14F-4D97-AF65-F5344CB8AC3E}">
        <p14:creationId xmlns:p14="http://schemas.microsoft.com/office/powerpoint/2010/main" val="2320008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331D5-255B-40EB-93A3-9907A9B2B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Mail delivery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C1C260C-7533-4CD5-856D-1412814940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031457"/>
              </p:ext>
            </p:extLst>
          </p:nvPr>
        </p:nvGraphicFramePr>
        <p:xfrm>
          <a:off x="762000" y="2286000"/>
          <a:ext cx="106680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3004966883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858377883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65403722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97660713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30431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First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User agent to local server 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SMTP  client software/ server software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Stored in local server until the remote server is ready to receive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074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Second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Email relayed by local server to remote server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act as client, hence, use SMTP client software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Delivered to remote server, not to the remote user agent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Stored in the mailbox of the user for later retrieval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342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Third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Remote user agent use mail access protocols like Post Office Portocol3 (POP3) or IMAP4 to access mailbox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166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530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19473-4DE5-4EFA-902C-1AAAD426A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 Office Protocols version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A1C6B-C678-4731-8CD8-3E416BCB2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How does the user get the e-mail from the ISP's message transfer agent?</a:t>
            </a:r>
          </a:p>
          <a:p>
            <a:r>
              <a:rPr lang="en-US">
                <a:solidFill>
                  <a:srgbClr val="FFFFFF"/>
                </a:solidFill>
              </a:rPr>
              <a:t>The solution is POP3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>
                <a:solidFill>
                  <a:srgbClr val="FFFFFF"/>
                </a:solidFill>
              </a:rPr>
              <a:t>This protocol allows user transfer agent (on client PCs) to contact the message transfer agent (on the ISP's machine) and allow e-mail to be copied from the ISP to the user</a:t>
            </a:r>
          </a:p>
        </p:txBody>
      </p:sp>
    </p:spTree>
    <p:extLst>
      <p:ext uri="{BB962C8B-B14F-4D97-AF65-F5344CB8AC3E}">
        <p14:creationId xmlns:p14="http://schemas.microsoft.com/office/powerpoint/2010/main" val="4250323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D4EBF-07D6-46FA-8DB6-EB8871043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EA616-EBEA-4C2A-9630-FC18BC7F8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It begins when the user starts the mail reader</a:t>
            </a:r>
          </a:p>
          <a:p>
            <a:r>
              <a:rPr lang="en-US">
                <a:solidFill>
                  <a:srgbClr val="FFFFFF"/>
                </a:solidFill>
              </a:rPr>
              <a:t>POP3 goes through three stages in sequence:</a:t>
            </a:r>
          </a:p>
          <a:p>
            <a:r>
              <a:rPr lang="en-US">
                <a:solidFill>
                  <a:srgbClr val="FFFFFF"/>
                </a:solidFill>
              </a:rPr>
              <a:t>Authorization : user login</a:t>
            </a:r>
            <a:endParaRPr lang="en-US"/>
          </a:p>
          <a:p>
            <a:r>
              <a:rPr lang="en-US">
                <a:solidFill>
                  <a:srgbClr val="FFFFFF"/>
                </a:solidFill>
              </a:rPr>
              <a:t>Transactions : collecting the e-mails and marking them for deletion from the mailbox</a:t>
            </a:r>
          </a:p>
          <a:p>
            <a:r>
              <a:rPr lang="en-US">
                <a:solidFill>
                  <a:srgbClr val="FFFFFF"/>
                </a:solidFill>
              </a:rPr>
              <a:t>Update: causes the e-mails to be deleted.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25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125A6-A698-47BD-8BE6-FD85BF4AF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Message Access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A31D2-05B5-47E6-98F6-4734C5A3C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>
                <a:solidFill>
                  <a:srgbClr val="FFFFFF"/>
                </a:solidFill>
              </a:rPr>
              <a:t>POP3 allows downloads all stored messages at each contact (at home PC, Office PC...)</a:t>
            </a:r>
          </a:p>
          <a:p>
            <a:r>
              <a:rPr lang="en-US">
                <a:solidFill>
                  <a:srgbClr val="FFFFFF"/>
                </a:solidFill>
              </a:rPr>
              <a:t>POP3 assumes the user will clear out mailbox on every contact.</a:t>
            </a:r>
          </a:p>
          <a:p>
            <a:r>
              <a:rPr lang="en-US">
                <a:solidFill>
                  <a:srgbClr val="FFFFFF"/>
                </a:solidFill>
              </a:rPr>
              <a:t>IMAP assumes all the email will remain on the server indefinitely in multiple mailboxes</a:t>
            </a:r>
          </a:p>
          <a:p>
            <a:r>
              <a:rPr lang="en-US">
                <a:solidFill>
                  <a:srgbClr val="FFFFFF"/>
                </a:solidFill>
              </a:rPr>
              <a:t>It provides extensive mechanism for reading messages or even parts of a multiple message</a:t>
            </a:r>
          </a:p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689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2411A-9EC9-40A9-AC99-207B8E264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699F6-788B-43D3-8E0B-9D47D7EDA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It assumes that the messages will not be transferred to the users' computer for permanent  storage</a:t>
            </a:r>
          </a:p>
          <a:p>
            <a:r>
              <a:rPr lang="en-US">
                <a:solidFill>
                  <a:srgbClr val="FFFFFF"/>
                </a:solidFill>
              </a:rPr>
              <a:t>IMAP provides mechanisms for creating, destroying, and manipulating multiple mailboxes on the server</a:t>
            </a:r>
          </a:p>
          <a:p>
            <a:r>
              <a:rPr lang="en-US">
                <a:solidFill>
                  <a:srgbClr val="FFFFFF"/>
                </a:solidFill>
              </a:rPr>
              <a:t>A user can maintain a mailbox for each correspondent and move messages there from the inbox after they have been read.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18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834C7-07F3-491C-B924-ACEF46B1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36698-B283-40D7-8C4E-2C5004E1A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Electronic Mail</a:t>
            </a:r>
          </a:p>
          <a:p>
            <a:r>
              <a:rPr lang="en-US">
                <a:solidFill>
                  <a:srgbClr val="FFFFFF"/>
                </a:solidFill>
              </a:rPr>
              <a:t>World Wide Web </a:t>
            </a:r>
          </a:p>
          <a:p>
            <a:r>
              <a:rPr lang="en-US">
                <a:solidFill>
                  <a:srgbClr val="FFFFFF"/>
                </a:solidFill>
              </a:rPr>
              <a:t>Multimedia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88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77E57-26CB-47AC-9CE3-193B54EB4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B566E-A0BE-44D4-85DB-EEBF3C6B3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Unlike POP3, IMAP can also accept outgoing e-mail for shipment to the destination as well as deliver incoming e-mail.</a:t>
            </a:r>
          </a:p>
          <a:p>
            <a:r>
              <a:rPr lang="en-US">
                <a:solidFill>
                  <a:srgbClr val="FFFFFF"/>
                </a:solidFill>
              </a:rPr>
              <a:t>IMAP server listens to port 143</a:t>
            </a:r>
          </a:p>
          <a:p>
            <a:r>
              <a:rPr lang="en-US">
                <a:solidFill>
                  <a:srgbClr val="FFFFFF"/>
                </a:solidFill>
              </a:rPr>
              <a:t>Not every ISP supports both protocols and not every e-mail program supports both protocol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1741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1D038-B4A2-4B73-98A3-29D9133E2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of POP3 and IMAP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D8410E7-01D4-40B9-8114-44BE87B015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71518"/>
              </p:ext>
            </p:extLst>
          </p:nvPr>
        </p:nvGraphicFramePr>
        <p:xfrm>
          <a:off x="776377" y="2286000"/>
          <a:ext cx="10682397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0799">
                  <a:extLst>
                    <a:ext uri="{9D8B030D-6E8A-4147-A177-3AD203B41FA5}">
                      <a16:colId xmlns:a16="http://schemas.microsoft.com/office/drawing/2014/main" val="2781411594"/>
                    </a:ext>
                  </a:extLst>
                </a:gridCol>
                <a:gridCol w="3560799">
                  <a:extLst>
                    <a:ext uri="{9D8B030D-6E8A-4147-A177-3AD203B41FA5}">
                      <a16:colId xmlns:a16="http://schemas.microsoft.com/office/drawing/2014/main" val="3281622296"/>
                    </a:ext>
                  </a:extLst>
                </a:gridCol>
                <a:gridCol w="3560799">
                  <a:extLst>
                    <a:ext uri="{9D8B030D-6E8A-4147-A177-3AD203B41FA5}">
                      <a16:colId xmlns:a16="http://schemas.microsoft.com/office/drawing/2014/main" val="4279062071"/>
                    </a:ext>
                  </a:extLst>
                </a:gridCol>
              </a:tblGrid>
              <a:tr h="306716">
                <a:tc>
                  <a:txBody>
                    <a:bodyPr/>
                    <a:lstStyle/>
                    <a:p>
                      <a:r>
                        <a:rPr lang="en-US"/>
                        <a:t>Features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POP3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IMAP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131678"/>
                  </a:ext>
                </a:extLst>
              </a:tr>
              <a:tr h="306716">
                <a:tc>
                  <a:txBody>
                    <a:bodyPr/>
                    <a:lstStyle/>
                    <a:p>
                      <a:r>
                        <a:rPr lang="en-US"/>
                        <a:t>Where is e-mail stored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Users' 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server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165681"/>
                  </a:ext>
                </a:extLst>
              </a:tr>
              <a:tr h="306716">
                <a:tc>
                  <a:txBody>
                    <a:bodyPr/>
                    <a:lstStyle/>
                    <a:p>
                      <a:r>
                        <a:rPr lang="en-US"/>
                        <a:t>Where is e-mail 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Off-line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On-line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57991"/>
                  </a:ext>
                </a:extLst>
              </a:tr>
              <a:tr h="306716">
                <a:tc>
                  <a:txBody>
                    <a:bodyPr/>
                    <a:lstStyle/>
                    <a:p>
                      <a:r>
                        <a:rPr lang="en-US"/>
                        <a:t>Connect time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Little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Much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794283"/>
                  </a:ext>
                </a:extLst>
              </a:tr>
              <a:tr h="306716">
                <a:tc>
                  <a:txBody>
                    <a:bodyPr/>
                    <a:lstStyle/>
                    <a:p>
                      <a:r>
                        <a:rPr lang="en-US"/>
                        <a:t>Use of server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Minimal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Extensive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82266"/>
                  </a:ext>
                </a:extLst>
              </a:tr>
              <a:tr h="306716">
                <a:tc>
                  <a:txBody>
                    <a:bodyPr/>
                    <a:lstStyle/>
                    <a:p>
                      <a:r>
                        <a:rPr lang="en-US"/>
                        <a:t>Multiple mailboxes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496370"/>
                  </a:ext>
                </a:extLst>
              </a:tr>
              <a:tr h="306716">
                <a:tc>
                  <a:txBody>
                    <a:bodyPr/>
                    <a:lstStyle/>
                    <a:p>
                      <a:r>
                        <a:rPr lang="en-US"/>
                        <a:t>Who backs up mailboxes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User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ISP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042780"/>
                  </a:ext>
                </a:extLst>
              </a:tr>
              <a:tr h="306716">
                <a:tc>
                  <a:txBody>
                    <a:bodyPr/>
                    <a:lstStyle/>
                    <a:p>
                      <a:r>
                        <a:rPr lang="en-US"/>
                        <a:t>Good for mobile users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747565"/>
                  </a:ext>
                </a:extLst>
              </a:tr>
              <a:tr h="306716">
                <a:tc>
                  <a:txBody>
                    <a:bodyPr/>
                    <a:lstStyle/>
                    <a:p>
                      <a:r>
                        <a:rPr lang="en-US"/>
                        <a:t>User control over downloading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Little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Great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556686"/>
                  </a:ext>
                </a:extLst>
              </a:tr>
              <a:tr h="306716">
                <a:tc>
                  <a:txBody>
                    <a:bodyPr/>
                    <a:lstStyle/>
                    <a:p>
                      <a:r>
                        <a:rPr lang="en-US"/>
                        <a:t>Partial message downloads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Could be in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062208"/>
                  </a:ext>
                </a:extLst>
              </a:tr>
              <a:tr h="306716">
                <a:tc>
                  <a:txBody>
                    <a:bodyPr/>
                    <a:lstStyle/>
                    <a:p>
                      <a:r>
                        <a:rPr lang="en-US"/>
                        <a:t>Simple to implement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115698"/>
                  </a:ext>
                </a:extLst>
              </a:tr>
              <a:tr h="306716">
                <a:tc>
                  <a:txBody>
                    <a:bodyPr/>
                    <a:lstStyle/>
                    <a:p>
                      <a:r>
                        <a:rPr lang="en-US"/>
                        <a:t>Widespread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Growing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63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8726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605DE-F96E-4143-933B-180085C67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MIME: The Multipurpose Internet Mail Extensions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3AC1F-A0CD-47FE-819B-45B909F23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>
                <a:solidFill>
                  <a:srgbClr val="FFFFFF"/>
                </a:solidFill>
              </a:rPr>
              <a:t>MIME is not mail protocol, so SMTP is compulsory</a:t>
            </a:r>
          </a:p>
          <a:p>
            <a:r>
              <a:rPr lang="en-US">
                <a:solidFill>
                  <a:srgbClr val="FFFFFF"/>
                </a:solidFill>
              </a:rPr>
              <a:t>SMTP supports only 7-bit ASCII characters, so to support non-ASCII characters like accents of French, German, non-Latin alphabets like Hebrew and Russians, language without alphabets like Chinese and Japanese, message without text like audio or images, MIME was invented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>
                <a:solidFill>
                  <a:srgbClr val="FFFFFF"/>
                </a:solidFill>
              </a:rPr>
              <a:t>Both SMTP and MIME should work together.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963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5FDE7-232A-49A0-ABEF-F0DD6205D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on POP, SMTP, IMAP , and MIME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F2840-D934-4556-9E98-9BAB29098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>
                <a:solidFill>
                  <a:srgbClr val="FFFFFF"/>
                </a:solidFill>
              </a:rPr>
              <a:t>What is the function of SMTP?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>
                <a:solidFill>
                  <a:srgbClr val="FFFFFF"/>
                </a:solidFill>
              </a:rPr>
              <a:t>What is the difference between a user agent (UA) and a mail transfer agent (MTA)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>
                <a:solidFill>
                  <a:srgbClr val="FFFFFF"/>
                </a:solidFill>
              </a:rPr>
              <a:t>How does MIME enhance SMTP?</a:t>
            </a:r>
          </a:p>
          <a:p>
            <a:r>
              <a:rPr lang="en-US">
                <a:solidFill>
                  <a:srgbClr val="FFFFFF"/>
                </a:solidFill>
              </a:rPr>
              <a:t>Why is an application such POP needed for electronic messaging?</a:t>
            </a:r>
            <a:endParaRPr lang="en-US"/>
          </a:p>
          <a:p>
            <a:r>
              <a:rPr lang="en-US">
                <a:solidFill>
                  <a:srgbClr val="FFFFFF"/>
                </a:solidFill>
              </a:rPr>
              <a:t>How is IMAP superior to POP?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91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2EC9E-4E6B-424C-B298-B061BF6D1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Transfer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1E78E-947E-4C8B-B49C-BEE1320A9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Two applications are available to transfer files</a:t>
            </a:r>
          </a:p>
          <a:p>
            <a:r>
              <a:rPr lang="en-US">
                <a:solidFill>
                  <a:srgbClr val="FFFFFF"/>
                </a:solidFill>
              </a:rPr>
              <a:t>1. File transfer protocol FTP</a:t>
            </a:r>
          </a:p>
          <a:p>
            <a:r>
              <a:rPr lang="en-US">
                <a:solidFill>
                  <a:srgbClr val="FFFFFF"/>
                </a:solidFill>
              </a:rPr>
              <a:t>2. Trivial File Transfer Protocol TFTP</a:t>
            </a:r>
          </a:p>
          <a:p>
            <a:r>
              <a:rPr lang="en-US">
                <a:solidFill>
                  <a:srgbClr val="FFFFFF"/>
                </a:solidFill>
              </a:rPr>
              <a:t>In email, there is provision of file attached, however, the large files are difficult to be attached in email.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03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0819-21F3-4AD9-862C-57E71C944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FTP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BF3AD-E98C-463A-AFCC-41E39235B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>
                <a:solidFill>
                  <a:srgbClr val="FFFFFF"/>
                </a:solidFill>
              </a:rPr>
              <a:t>Standard mechanism to copy file from one computer to another</a:t>
            </a:r>
          </a:p>
          <a:p>
            <a:r>
              <a:rPr lang="en-US">
                <a:solidFill>
                  <a:srgbClr val="FFFFFF"/>
                </a:solidFill>
              </a:rPr>
              <a:t>Different file name conventions, different ways to represent text and data, and different directory structures are solved by FTP.</a:t>
            </a:r>
          </a:p>
          <a:p>
            <a:r>
              <a:rPr lang="en-US">
                <a:solidFill>
                  <a:srgbClr val="FFFFFF"/>
                </a:solidFill>
              </a:rPr>
              <a:t>FTP differs from other client-server applications. Why?</a:t>
            </a:r>
          </a:p>
          <a:p>
            <a:r>
              <a:rPr lang="en-US">
                <a:solidFill>
                  <a:srgbClr val="FFFFFF"/>
                </a:solidFill>
              </a:rPr>
              <a:t>Because it establishes two connections between two hosts.</a:t>
            </a:r>
          </a:p>
          <a:p>
            <a:pPr lvl="1"/>
            <a:r>
              <a:rPr lang="en-US">
                <a:solidFill>
                  <a:srgbClr val="FFFFFF"/>
                </a:solidFill>
              </a:rPr>
              <a:t>One connection is for data transfer</a:t>
            </a:r>
          </a:p>
          <a:p>
            <a:pPr lvl="1"/>
            <a:r>
              <a:rPr lang="en-US">
                <a:solidFill>
                  <a:srgbClr val="FFFFFF"/>
                </a:solidFill>
              </a:rPr>
              <a:t>Other to control information (commands and response)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52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989BC-0CB4-4AF7-A70B-78B977408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FTP: two connections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864F16-07F0-4FAF-83C4-CEB6329DDA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Control information connection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4E1F8C-A0BB-495F-9ECA-90C775112A1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Simple rule of communication</a:t>
            </a:r>
          </a:p>
          <a:p>
            <a:r>
              <a:rPr lang="en-US">
                <a:solidFill>
                  <a:srgbClr val="FFFFFF"/>
                </a:solidFill>
              </a:rPr>
              <a:t>Transfer only a line of command (or response) at a time</a:t>
            </a:r>
          </a:p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A81C9C-7FDF-497D-BB62-F4515F1A01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Data transfer connection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AEB6D0-F9CB-42AB-A3D5-DD01D874E35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Complex rules due to variety of data types transfer</a:t>
            </a:r>
          </a:p>
          <a:p>
            <a:endParaRPr lang="en-US"/>
          </a:p>
        </p:txBody>
      </p:sp>
      <p:pic>
        <p:nvPicPr>
          <p:cNvPr id="7" name="Picture 7" descr="Diagram&#10;&#10;Description automatically generated">
            <a:extLst>
              <a:ext uri="{FF2B5EF4-FFF2-40B4-BE49-F238E27FC236}">
                <a16:creationId xmlns:a16="http://schemas.microsoft.com/office/drawing/2014/main" id="{13D50F70-EA74-42FA-86DD-0373F1B41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0092" y="354058"/>
            <a:ext cx="2743200" cy="222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3876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21A32728-C5F7-449E-8F69-191DD1BC37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75BEB9CC-75CE-4533-B741-DF6E46A129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00"/>
          <a:stretch/>
        </p:blipFill>
        <p:spPr>
          <a:xfrm>
            <a:off x="-2" y="-2"/>
            <a:ext cx="11429995" cy="6858001"/>
          </a:xfrm>
          <a:custGeom>
            <a:avLst/>
            <a:gdLst/>
            <a:ahLst/>
            <a:cxnLst/>
            <a:rect l="l" t="t" r="r" b="b"/>
            <a:pathLst>
              <a:path w="11429995" h="6858001">
                <a:moveTo>
                  <a:pt x="0" y="0"/>
                </a:moveTo>
                <a:lnTo>
                  <a:pt x="7624254" y="0"/>
                </a:lnTo>
                <a:lnTo>
                  <a:pt x="7862589" y="52181"/>
                </a:lnTo>
                <a:cubicBezTo>
                  <a:pt x="10504017" y="652275"/>
                  <a:pt x="11363091" y="1531476"/>
                  <a:pt x="11414106" y="2360939"/>
                </a:cubicBezTo>
                <a:cubicBezTo>
                  <a:pt x="11427932" y="2579799"/>
                  <a:pt x="11433644" y="2800687"/>
                  <a:pt x="11427598" y="3022918"/>
                </a:cubicBezTo>
                <a:cubicBezTo>
                  <a:pt x="11393176" y="4286859"/>
                  <a:pt x="10977952" y="5594221"/>
                  <a:pt x="9507339" y="6818588"/>
                </a:cubicBezTo>
                <a:lnTo>
                  <a:pt x="9458552" y="6858001"/>
                </a:lnTo>
                <a:lnTo>
                  <a:pt x="0" y="6858001"/>
                </a:lnTo>
                <a:close/>
              </a:path>
            </a:pathLst>
          </a:cu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8F539D3-3C02-4EDE-8291-375F97A203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417925">
            <a:off x="7129332" y="1277529"/>
            <a:ext cx="5553331" cy="4302939"/>
          </a:xfrm>
          <a:custGeom>
            <a:avLst/>
            <a:gdLst>
              <a:gd name="connsiteX0" fmla="*/ 4594048 w 9861488"/>
              <a:gd name="connsiteY0" fmla="*/ 11458472 h 11458472"/>
              <a:gd name="connsiteX1" fmla="*/ 0 w 9861488"/>
              <a:gd name="connsiteY1" fmla="*/ 5948221 h 11458472"/>
              <a:gd name="connsiteX2" fmla="*/ 1863 w 9861488"/>
              <a:gd name="connsiteY2" fmla="*/ 5698862 h 11458472"/>
              <a:gd name="connsiteX3" fmla="*/ 320025 w 9861488"/>
              <a:gd name="connsiteY3" fmla="*/ 3799836 h 11458472"/>
              <a:gd name="connsiteX4" fmla="*/ 3430486 w 9861488"/>
              <a:gd name="connsiteY4" fmla="*/ 295907 h 11458472"/>
              <a:gd name="connsiteX5" fmla="*/ 3863859 w 9861488"/>
              <a:gd name="connsiteY5" fmla="*/ 55612 h 11458472"/>
              <a:gd name="connsiteX6" fmla="*/ 3969651 w 9861488"/>
              <a:gd name="connsiteY6" fmla="*/ 0 h 11458472"/>
              <a:gd name="connsiteX7" fmla="*/ 9861488 w 9861488"/>
              <a:gd name="connsiteY7" fmla="*/ 7066862 h 11458472"/>
              <a:gd name="connsiteX8" fmla="*/ 4594048 w 9861488"/>
              <a:gd name="connsiteY8" fmla="*/ 11458472 h 11458472"/>
              <a:gd name="connsiteX0" fmla="*/ 0 w 9861488"/>
              <a:gd name="connsiteY0" fmla="*/ 5948221 h 11549912"/>
              <a:gd name="connsiteX1" fmla="*/ 1863 w 9861488"/>
              <a:gd name="connsiteY1" fmla="*/ 5698862 h 11549912"/>
              <a:gd name="connsiteX2" fmla="*/ 320025 w 9861488"/>
              <a:gd name="connsiteY2" fmla="*/ 3799836 h 11549912"/>
              <a:gd name="connsiteX3" fmla="*/ 3430486 w 9861488"/>
              <a:gd name="connsiteY3" fmla="*/ 295907 h 11549912"/>
              <a:gd name="connsiteX4" fmla="*/ 3863859 w 9861488"/>
              <a:gd name="connsiteY4" fmla="*/ 55612 h 11549912"/>
              <a:gd name="connsiteX5" fmla="*/ 3969651 w 9861488"/>
              <a:gd name="connsiteY5" fmla="*/ 0 h 11549912"/>
              <a:gd name="connsiteX6" fmla="*/ 9861488 w 9861488"/>
              <a:gd name="connsiteY6" fmla="*/ 7066862 h 11549912"/>
              <a:gd name="connsiteX7" fmla="*/ 4685488 w 9861488"/>
              <a:gd name="connsiteY7" fmla="*/ 11549912 h 11549912"/>
              <a:gd name="connsiteX0" fmla="*/ 0 w 9861488"/>
              <a:gd name="connsiteY0" fmla="*/ 5948221 h 7066862"/>
              <a:gd name="connsiteX1" fmla="*/ 1863 w 9861488"/>
              <a:gd name="connsiteY1" fmla="*/ 5698862 h 7066862"/>
              <a:gd name="connsiteX2" fmla="*/ 320025 w 9861488"/>
              <a:gd name="connsiteY2" fmla="*/ 3799836 h 7066862"/>
              <a:gd name="connsiteX3" fmla="*/ 3430486 w 9861488"/>
              <a:gd name="connsiteY3" fmla="*/ 295907 h 7066862"/>
              <a:gd name="connsiteX4" fmla="*/ 3863859 w 9861488"/>
              <a:gd name="connsiteY4" fmla="*/ 55612 h 7066862"/>
              <a:gd name="connsiteX5" fmla="*/ 3969651 w 9861488"/>
              <a:gd name="connsiteY5" fmla="*/ 0 h 7066862"/>
              <a:gd name="connsiteX6" fmla="*/ 9861488 w 9861488"/>
              <a:gd name="connsiteY6" fmla="*/ 7066862 h 7066862"/>
              <a:gd name="connsiteX0" fmla="*/ 0 w 3969651"/>
              <a:gd name="connsiteY0" fmla="*/ 5948221 h 5948221"/>
              <a:gd name="connsiteX1" fmla="*/ 1863 w 3969651"/>
              <a:gd name="connsiteY1" fmla="*/ 5698862 h 5948221"/>
              <a:gd name="connsiteX2" fmla="*/ 320025 w 3969651"/>
              <a:gd name="connsiteY2" fmla="*/ 3799836 h 5948221"/>
              <a:gd name="connsiteX3" fmla="*/ 3430486 w 3969651"/>
              <a:gd name="connsiteY3" fmla="*/ 295907 h 5948221"/>
              <a:gd name="connsiteX4" fmla="*/ 3863859 w 3969651"/>
              <a:gd name="connsiteY4" fmla="*/ 55612 h 5948221"/>
              <a:gd name="connsiteX5" fmla="*/ 3969651 w 3969651"/>
              <a:gd name="connsiteY5" fmla="*/ 0 h 59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651" h="5948221">
                <a:moveTo>
                  <a:pt x="0" y="5948221"/>
                </a:moveTo>
                <a:lnTo>
                  <a:pt x="1863" y="5698862"/>
                </a:lnTo>
                <a:cubicBezTo>
                  <a:pt x="27184" y="5017139"/>
                  <a:pt x="133214" y="4368297"/>
                  <a:pt x="320025" y="3799836"/>
                </a:cubicBezTo>
                <a:cubicBezTo>
                  <a:pt x="810579" y="2305232"/>
                  <a:pt x="2027133" y="1118138"/>
                  <a:pt x="3430486" y="295907"/>
                </a:cubicBezTo>
                <a:cubicBezTo>
                  <a:pt x="3545941" y="228312"/>
                  <a:pt x="3692079" y="146862"/>
                  <a:pt x="3863859" y="55612"/>
                </a:cubicBezTo>
                <a:lnTo>
                  <a:pt x="3969651" y="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7B272A-6AF4-450D-BF7D-1FCEE284BF35}"/>
              </a:ext>
            </a:extLst>
          </p:cNvPr>
          <p:cNvSpPr txBox="1"/>
          <p:nvPr/>
        </p:nvSpPr>
        <p:spPr>
          <a:xfrm>
            <a:off x="4724400" y="320040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763081-7A3A-4901-BB7A-C04D1FC57CC2}"/>
              </a:ext>
            </a:extLst>
          </p:cNvPr>
          <p:cNvSpPr txBox="1"/>
          <p:nvPr/>
        </p:nvSpPr>
        <p:spPr>
          <a:xfrm>
            <a:off x="4867275" y="3343275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9922566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989BC-0CB4-4AF7-A70B-78B977408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FTP: two connections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864F16-07F0-4FAF-83C4-CEB6329DDA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Control information connection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4E1F8C-A0BB-495F-9ECA-90C775112A1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The control connection is made between the control process</a:t>
            </a:r>
            <a:endParaRPr lang="en-US">
              <a:solidFill>
                <a:srgbClr val="FFFFFF"/>
              </a:solidFill>
            </a:endParaRPr>
          </a:p>
          <a:p>
            <a:r>
              <a:rPr lang="en-US">
                <a:solidFill>
                  <a:srgbClr val="FFFFFF"/>
                </a:solidFill>
              </a:rPr>
              <a:t>It open during entire interactive FTP session</a:t>
            </a:r>
            <a:endParaRPr lang="en-US"/>
          </a:p>
          <a:p>
            <a:r>
              <a:rPr lang="en-US">
                <a:solidFill>
                  <a:srgbClr val="FFFFFF"/>
                </a:solidFill>
              </a:rPr>
              <a:t>Use different strategy and port number than data transfer connection.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endParaRPr lang="en-US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A81C9C-7FDF-497D-BB62-F4515F1A01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Data transfer connection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AEB6D0-F9CB-42AB-A3D5-DD01D874E35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data connection is made between data transfer process</a:t>
            </a:r>
            <a:endParaRPr lang="en-US">
              <a:ea typeface="+mn-lt"/>
              <a:cs typeface="+mn-lt"/>
            </a:endParaRPr>
          </a:p>
          <a:p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It opens each time commands that involve transferring files are used</a:t>
            </a:r>
            <a:endParaRPr lang="en-US">
              <a:ea typeface="+mn-lt"/>
              <a:cs typeface="+mn-lt"/>
            </a:endParaRPr>
          </a:p>
          <a:p>
            <a:r>
              <a:rPr lang="en-US">
                <a:solidFill>
                  <a:srgbClr val="FFFFFF"/>
                </a:solidFill>
              </a:rPr>
              <a:t>It closes after the file is transferred.</a:t>
            </a:r>
            <a:endParaRPr lang="en-US"/>
          </a:p>
          <a:p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endParaRPr lang="en-US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2240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6D2E1-9CD8-4D3B-AFD5-EB62D0D5E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Closed and Open FTP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275064-9F42-4474-BF13-BC7E0B3041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Closed FTP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A6646B-4D9F-41D5-BE93-1A3AC41EB3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>
                <a:solidFill>
                  <a:srgbClr val="FFFFFF"/>
                </a:solidFill>
              </a:rPr>
              <a:t>Allows only specific users to access files</a:t>
            </a:r>
          </a:p>
          <a:p>
            <a:r>
              <a:rPr lang="en-US">
                <a:solidFill>
                  <a:srgbClr val="FFFFFF"/>
                </a:solidFill>
              </a:rPr>
              <a:t>Access is controlled by user account and password</a:t>
            </a:r>
          </a:p>
          <a:p>
            <a:r>
              <a:rPr lang="en-US">
                <a:solidFill>
                  <a:srgbClr val="FFFFFF"/>
                </a:solidFill>
              </a:rPr>
              <a:t>Public is not allowed to access files at these sites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CA2218-5044-4787-A3C4-3F3831475D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Open FTP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6A7BD5-D7AD-4415-ACC1-C66A6C472D7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>
                <a:solidFill>
                  <a:srgbClr val="FFFFFF"/>
                </a:solidFill>
              </a:rPr>
              <a:t>Allows the public to access files</a:t>
            </a:r>
          </a:p>
          <a:p>
            <a:r>
              <a:rPr lang="en-US">
                <a:solidFill>
                  <a:srgbClr val="FFFFFF"/>
                </a:solidFill>
              </a:rPr>
              <a:t>Offers anonymous FTP</a:t>
            </a:r>
          </a:p>
          <a:p>
            <a:r>
              <a:rPr lang="en-US">
                <a:solidFill>
                  <a:srgbClr val="FFFFFF"/>
                </a:solidFill>
              </a:rPr>
              <a:t>User's name: anonymous</a:t>
            </a:r>
          </a:p>
          <a:p>
            <a:r>
              <a:rPr lang="en-US">
                <a:solidFill>
                  <a:srgbClr val="FFFFFF"/>
                </a:solidFill>
              </a:rPr>
              <a:t>Password: guest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71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E1242-C4E4-4B73-9260-30732C0AF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AFAFC-5220-46C5-BA49-5883B3A47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tana@</a:t>
            </a:r>
            <a:r>
              <a:rPr lang="en-US">
                <a:solidFill>
                  <a:schemeClr val="bg1"/>
                </a:solidFill>
                <a:highlight>
                  <a:srgbClr val="FFFF00"/>
                </a:highlight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128.111.24.41/ </a:t>
            </a:r>
          </a:p>
          <a:p>
            <a:r>
              <a:rPr lang="en-US">
                <a:solidFill>
                  <a:schemeClr val="bg1"/>
                </a:solidFill>
                <a:highlight>
                  <a:srgbClr val="FFFF00"/>
                </a:highlight>
              </a:rPr>
              <a:t>128.111.24.41 address is difficult to remember though the machine understand the address.</a:t>
            </a:r>
          </a:p>
          <a:p>
            <a:r>
              <a:rPr lang="en-US">
                <a:solidFill>
                  <a:schemeClr val="bg1"/>
                </a:solidFill>
                <a:highlight>
                  <a:srgbClr val="FFFF00"/>
                </a:highlight>
              </a:rPr>
              <a:t>ASCII names were introduced to decouple machine names from achine addresses. </a:t>
            </a:r>
          </a:p>
          <a:p>
            <a:r>
              <a:rPr lang="en-US">
                <a:solidFill>
                  <a:schemeClr val="bg1"/>
                </a:solidFill>
                <a:highlight>
                  <a:srgbClr val="FFFF00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tana@art.ucsb.edu</a:t>
            </a:r>
            <a:endParaRPr lang="en-US">
              <a:solidFill>
                <a:schemeClr val="bg1"/>
              </a:solidFill>
              <a:highlight>
                <a:srgbClr val="FFFF00"/>
              </a:highlight>
            </a:endParaRPr>
          </a:p>
          <a:p>
            <a:endParaRPr lang="en-US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195822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C3A57-74AA-4FBF-8519-C3AC079E3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TFTP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BFDAF-D871-4528-93DA-FFC798A6C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Only single connection is established in TFTP</a:t>
            </a:r>
          </a:p>
          <a:p>
            <a:r>
              <a:rPr lang="en-US">
                <a:solidFill>
                  <a:srgbClr val="FFFFFF"/>
                </a:solidFill>
              </a:rPr>
              <a:t>To copy a file without all the fuctionalities of FTP</a:t>
            </a:r>
          </a:p>
          <a:p>
            <a:r>
              <a:rPr lang="en-US">
                <a:solidFill>
                  <a:srgbClr val="FFFFFF"/>
                </a:solidFill>
              </a:rPr>
              <a:t>Transfer a small file quickly</a:t>
            </a:r>
            <a:endParaRPr lang="en-US" dirty="0"/>
          </a:p>
          <a:p>
            <a:r>
              <a:rPr lang="en-US">
                <a:solidFill>
                  <a:srgbClr val="FFFFFF"/>
                </a:solidFill>
              </a:rPr>
              <a:t>It is not universally available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827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598DC-39F4-4EE5-B24C-1D237BD6B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on FTP and TFTP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EC4F5-5196-4D60-8A93-8E890D233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What is the purpose of anonymous FTP?</a:t>
            </a:r>
          </a:p>
          <a:p>
            <a:r>
              <a:rPr lang="en-US">
                <a:solidFill>
                  <a:srgbClr val="FFFFFF"/>
                </a:solidFill>
              </a:rPr>
              <a:t>Differentiate between closed FTP and open FTP.</a:t>
            </a:r>
            <a:endParaRPr lang="en-US"/>
          </a:p>
          <a:p>
            <a:r>
              <a:rPr lang="en-US">
                <a:solidFill>
                  <a:srgbClr val="FFFFFF"/>
                </a:solidFill>
              </a:rPr>
              <a:t>How does the TFTP function?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>
                <a:solidFill>
                  <a:srgbClr val="FFFFFF"/>
                </a:solidFill>
              </a:rPr>
              <a:t>What are two connections made by FTP?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7608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70F4A-A67B-4D9B-B186-89C51028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Telnet: terminal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E8E24-9C79-4DC0-AB80-CF4BB23DF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>
                <a:solidFill>
                  <a:srgbClr val="FFFFFF"/>
                </a:solidFill>
              </a:rPr>
              <a:t>Telnet is general purpose client-server program.</a:t>
            </a:r>
          </a:p>
          <a:p>
            <a:r>
              <a:rPr lang="en-US">
                <a:solidFill>
                  <a:srgbClr val="FFFFFF"/>
                </a:solidFill>
              </a:rPr>
              <a:t>It allows users to access any application program on remote computer</a:t>
            </a:r>
          </a:p>
          <a:p>
            <a:r>
              <a:rPr lang="en-US">
                <a:solidFill>
                  <a:srgbClr val="FFFFFF"/>
                </a:solidFill>
              </a:rPr>
              <a:t>It allows users to log on to a remote computer, after login, a user can use the services available on the remote computer</a:t>
            </a:r>
          </a:p>
          <a:p>
            <a:r>
              <a:rPr lang="en-US">
                <a:solidFill>
                  <a:srgbClr val="FFFFFF"/>
                </a:solidFill>
              </a:rPr>
              <a:t>The results is transferred to the local computer.</a:t>
            </a:r>
          </a:p>
          <a:p>
            <a:r>
              <a:rPr lang="en-US">
                <a:solidFill>
                  <a:srgbClr val="FFFFFF"/>
                </a:solidFill>
              </a:rPr>
              <a:t>Local terminal appears to be a terminal at the remote system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751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243F8-152B-41DD-B706-BBD482EB8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Telnet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69D74-5E80-4D1F-BB62-F4BB647C2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>
                <a:solidFill>
                  <a:srgbClr val="FFFFFF"/>
                </a:solidFill>
              </a:rPr>
              <a:t>In theory, the host computer and remote computer do not have any differences. </a:t>
            </a:r>
          </a:p>
          <a:p>
            <a:r>
              <a:rPr lang="en-US">
                <a:solidFill>
                  <a:srgbClr val="FFFFFF"/>
                </a:solidFill>
              </a:rPr>
              <a:t>Two terminals can communicate with each other via Telnet</a:t>
            </a:r>
            <a:endParaRPr lang="en-US"/>
          </a:p>
          <a:p>
            <a:r>
              <a:rPr lang="en-US">
                <a:solidFill>
                  <a:srgbClr val="FFFFFF"/>
                </a:solidFill>
              </a:rPr>
              <a:t>Upon connection, both pretend to be a network virtual terminal (NVT)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>
                <a:solidFill>
                  <a:srgbClr val="FFFFFF"/>
                </a:solidFill>
              </a:rPr>
              <a:t>Telnet program may have to translate NVT codes and commands to local equivalents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>
                <a:solidFill>
                  <a:srgbClr val="FFFFFF"/>
                </a:solidFill>
              </a:rPr>
              <a:t>Telnet does not hide any of data from each other computer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8730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390E6-C412-4BF5-9708-3BBC6954A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in Telnet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E42CA-7126-46CB-8331-295DA5E90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Why is telnet needed?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651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1DC3F-D2B8-48C5-9627-3AAC37D1A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World Wide Web: WWW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4C9C8-2F71-4BB6-8A0E-2121878E9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www is a service that brings resources spreading all over. The documents are called web pages</a:t>
            </a:r>
            <a:endParaRPr lang="en-US" dirty="0"/>
          </a:p>
          <a:p>
            <a:r>
              <a:rPr lang="en-US" dirty="0">
                <a:solidFill>
                  <a:srgbClr val="FFFFFF"/>
                </a:solidFill>
              </a:rPr>
              <a:t>It is distributed client server service.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Each pages may contain links to other pages anywhere in the world.</a:t>
            </a:r>
          </a:p>
          <a:p>
            <a:r>
              <a:rPr lang="en-US" dirty="0">
                <a:solidFill>
                  <a:srgbClr val="FFFFFF"/>
                </a:solidFill>
              </a:rPr>
              <a:t>The idea of having one page point to another is called hypertext.</a:t>
            </a:r>
          </a:p>
          <a:p>
            <a:endParaRPr lang="en-US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3843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A1D13-E39D-4DEC-B8AA-F8AC62F5E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Hypertext and Hypermedia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5678B-5943-4755-A6AC-A5CF72F27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Hypertext was invented by the MIT professor Vannevar Bush in 1945, long before the internet was invented.</a:t>
            </a:r>
          </a:p>
          <a:p>
            <a:r>
              <a:rPr lang="en-US" dirty="0">
                <a:solidFill>
                  <a:srgbClr val="FFFFFF"/>
                </a:solidFill>
              </a:rPr>
              <a:t>Hypertext use the concept of pointer to an item that is associated with another document</a:t>
            </a:r>
          </a:p>
          <a:p>
            <a:r>
              <a:rPr lang="en-US" dirty="0">
                <a:solidFill>
                  <a:srgbClr val="FFFFFF"/>
                </a:solidFill>
              </a:rPr>
              <a:t>Hypermedia contains pictures, graphics and sound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The unit of hypertext and hypermedia is called a page and its main page is homepage. </a:t>
            </a:r>
          </a:p>
          <a:p>
            <a:r>
              <a:rPr lang="en-US" dirty="0">
                <a:solidFill>
                  <a:srgbClr val="FFFFFF"/>
                </a:solidFill>
              </a:rPr>
              <a:t>Strings of text that links to others' page is hyperlinks. </a:t>
            </a:r>
          </a:p>
          <a:p>
            <a:r>
              <a:rPr lang="en-US" dirty="0">
                <a:solidFill>
                  <a:srgbClr val="FFFFFF"/>
                </a:solidFill>
              </a:rPr>
              <a:t>Hyperlinks are often highlighted, by underlining, displaying them in a special color, or both.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5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5491D-A508-4399-94FF-518801FBC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WWW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74D44-7988-4668-A5AB-C664DDB20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Three components are needed:</a:t>
            </a:r>
          </a:p>
          <a:p>
            <a:r>
              <a:rPr lang="en-US" dirty="0">
                <a:solidFill>
                  <a:srgbClr val="FFFFFF"/>
                </a:solidFill>
              </a:rPr>
              <a:t>A browser</a:t>
            </a:r>
          </a:p>
          <a:p>
            <a:r>
              <a:rPr lang="en-US" dirty="0">
                <a:solidFill>
                  <a:srgbClr val="FFFFFF"/>
                </a:solidFill>
              </a:rPr>
              <a:t>A web server</a:t>
            </a:r>
          </a:p>
          <a:p>
            <a:r>
              <a:rPr lang="en-US" dirty="0">
                <a:solidFill>
                  <a:srgbClr val="FFFFFF"/>
                </a:solidFill>
              </a:rPr>
              <a:t>And Hypertext Transfer Protocol (HTTP)</a:t>
            </a:r>
          </a:p>
        </p:txBody>
      </p:sp>
    </p:spTree>
    <p:extLst>
      <p:ext uri="{BB962C8B-B14F-4D97-AF65-F5344CB8AC3E}">
        <p14:creationId xmlns:p14="http://schemas.microsoft.com/office/powerpoint/2010/main" val="9232861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ADAAF-810D-4E7B-9E31-9E84B96FB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F95AA-FC88-4162-9DC0-50F9617B3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Browser is a program from which pages are viewed</a:t>
            </a:r>
          </a:p>
          <a:p>
            <a:r>
              <a:rPr lang="en-US" dirty="0">
                <a:solidFill>
                  <a:srgbClr val="FFFFFF"/>
                </a:solidFill>
              </a:rPr>
              <a:t>It fetches the page requested, interprets the text, display the page, properly formatted, on the screen.</a:t>
            </a:r>
          </a:p>
          <a:p>
            <a:r>
              <a:rPr lang="en-US" dirty="0">
                <a:solidFill>
                  <a:srgbClr val="FFFFFF"/>
                </a:solidFill>
              </a:rPr>
              <a:t>A browser has three parts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A controller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Client program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interpreters</a:t>
            </a:r>
          </a:p>
        </p:txBody>
      </p:sp>
    </p:spTree>
    <p:extLst>
      <p:ext uri="{BB962C8B-B14F-4D97-AF65-F5344CB8AC3E}">
        <p14:creationId xmlns:p14="http://schemas.microsoft.com/office/powerpoint/2010/main" val="1959142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FF7DC-C300-4F57-8269-BE36D864E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Browser: controller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7C83C-B750-48FD-A61B-01402CC01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It receives input from the keyboard or the mouse</a:t>
            </a:r>
          </a:p>
          <a:p>
            <a:r>
              <a:rPr lang="en-US" dirty="0">
                <a:solidFill>
                  <a:srgbClr val="FFFFFF"/>
                </a:solidFill>
              </a:rPr>
              <a:t>It use client programs to access the documents</a:t>
            </a:r>
          </a:p>
          <a:p>
            <a:r>
              <a:rPr lang="en-US" dirty="0">
                <a:solidFill>
                  <a:srgbClr val="FFFFFF"/>
                </a:solidFill>
              </a:rPr>
              <a:t>It uses interpreters once the document is accessed and display the document on the screen.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65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7E045-DA5E-4A49-A5BB-3E16D9527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0DD80-C087-4D14-A492-75C0E9BE9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128.111.24.41 address is difficult to remember though the machine understand the address.</a:t>
            </a:r>
          </a:p>
          <a:p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ASCII names were introduced to decouple machine names from achine addresses. </a:t>
            </a:r>
          </a:p>
          <a:p>
            <a:r>
              <a:rPr lang="en-US">
                <a:solidFill>
                  <a:srgbClr val="FFFFFF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tana@art.ucsb.edu</a:t>
            </a:r>
            <a:endParaRPr lang="en-US">
              <a:ea typeface="+mn-lt"/>
              <a:cs typeface="+mn-lt"/>
              <a:hlinkClick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r>
              <a:rPr lang="en-US">
                <a:ea typeface="+mn-lt"/>
                <a:cs typeface="+mn-lt"/>
              </a:rPr>
              <a:t>The network understand only numerical addresses so need to convert the ASCII strings to network addresses</a:t>
            </a:r>
          </a:p>
          <a:p>
            <a:endParaRPr lang="en-US"/>
          </a:p>
          <a:p>
            <a:endParaRPr lang="en-US"/>
          </a:p>
          <a:p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endParaRPr lang="en-US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3465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7BBC3-EB85-44A6-92EA-B81A3F9E2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Browser: client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99D18-A23A-4BAB-9B8D-752B1D166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It is one of the protocol for particular service. For instance, FTP, TELNET. HTTP is mostly used protocol.</a:t>
            </a:r>
          </a:p>
          <a:p>
            <a:r>
              <a:rPr lang="en-US" dirty="0">
                <a:solidFill>
                  <a:srgbClr val="FFFFFF"/>
                </a:solidFill>
              </a:rPr>
              <a:t>Suppose a user is browsing the Web and finds a link on Internet telephony that points to ITU's home page, which is </a:t>
            </a:r>
            <a:r>
              <a:rPr lang="en-US" dirty="0">
                <a:solidFill>
                  <a:srgbClr val="FFFFFF"/>
                </a:solidFill>
                <a:hlinkClick r:id="rId2"/>
              </a:rPr>
              <a:t>http://www.itu.org/home/index.html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Let's trace the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76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1F954-2000-4401-A07D-70E464FF1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Browser: client program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FB408-1DDA-4C4D-B314-21426D16B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The browser determines the URL (by seeing what was selected)</a:t>
            </a:r>
          </a:p>
          <a:p>
            <a:r>
              <a:rPr lang="en-US" dirty="0">
                <a:solidFill>
                  <a:srgbClr val="FFFFFF"/>
                </a:solidFill>
              </a:rPr>
              <a:t>The browser askes DNS for the IP address of </a:t>
            </a:r>
            <a:r>
              <a:rPr lang="en-US" dirty="0">
                <a:solidFill>
                  <a:srgbClr val="FFFFFF"/>
                </a:solidFill>
                <a:hlinkClick r:id="rId2"/>
              </a:rPr>
              <a:t>www.itu.org</a:t>
            </a:r>
            <a:r>
              <a:rPr lang="en-US" dirty="0">
                <a:solidFill>
                  <a:srgbClr val="FFFFFF"/>
                </a:solidFill>
              </a:rPr>
              <a:t>.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DNS replies with 156.106.192.32</a:t>
            </a:r>
            <a:endParaRPr lang="en-US" dirty="0"/>
          </a:p>
          <a:p>
            <a:r>
              <a:rPr lang="en-US" dirty="0">
                <a:solidFill>
                  <a:srgbClr val="FFFFFF"/>
                </a:solidFill>
              </a:rPr>
              <a:t>The browser makes a TCP connection to port 80 on 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156.106.192.32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solidFill>
                  <a:srgbClr val="FFFFFF"/>
                </a:solidFill>
              </a:rPr>
              <a:t>It then sends over a request asking for file /home/index.html.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The </a:t>
            </a:r>
            <a:r>
              <a:rPr lang="en-US" dirty="0">
                <a:solidFill>
                  <a:srgbClr val="FFFFFF"/>
                </a:solidFill>
                <a:hlinkClick r:id="rId2"/>
              </a:rPr>
              <a:t>www.itu.org</a:t>
            </a:r>
            <a:r>
              <a:rPr lang="en-US" dirty="0">
                <a:solidFill>
                  <a:srgbClr val="FFFFFF"/>
                </a:solidFill>
              </a:rPr>
              <a:t> server sends the file /home/index.html.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The TCP connection is released.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The browser displays all the text in /home/index.html.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The browser fetches and displays all images in this file.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6472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F380E-1C97-4402-88F3-7D96651A2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Browser: interpreter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900E5-6D4C-403B-890E-D9D08225B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Browser is basically an HTML interpreter</a:t>
            </a:r>
          </a:p>
          <a:p>
            <a:r>
              <a:rPr lang="en-US" dirty="0">
                <a:solidFill>
                  <a:srgbClr val="FFFFFF"/>
                </a:solidFill>
              </a:rPr>
              <a:t>Language used  today on the Internet such at HTML</a:t>
            </a:r>
            <a:endParaRPr lang="en-US" dirty="0"/>
          </a:p>
          <a:p>
            <a:r>
              <a:rPr lang="en-US" dirty="0">
                <a:solidFill>
                  <a:srgbClr val="FFFFFF"/>
                </a:solidFill>
              </a:rPr>
              <a:t>Webpages are written in HTML 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Not all page contain HTML.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A page may consist PDF format, GIF format, JPEG format, MP3 format, MPEG format and so on.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8856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8513E-11CB-4BD4-BD75-5F8AFB3E0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Hypertext Transfer Protocol (HTTP)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43759-9D65-479E-9578-CDC6E40EF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HTTP is a protocol to access data on www</a:t>
            </a:r>
          </a:p>
          <a:p>
            <a:r>
              <a:rPr lang="en-US" dirty="0">
                <a:solidFill>
                  <a:srgbClr val="FFFFFF"/>
                </a:solidFill>
              </a:rPr>
              <a:t>It transfers data in the form of plain text, hypertext, audio, video, and so on.</a:t>
            </a:r>
          </a:p>
          <a:p>
            <a:r>
              <a:rPr lang="en-US" dirty="0">
                <a:solidFill>
                  <a:srgbClr val="FFFFFF"/>
                </a:solidFill>
              </a:rPr>
              <a:t>It allows rapid jumps from one document to another</a:t>
            </a:r>
          </a:p>
          <a:p>
            <a:r>
              <a:rPr lang="en-US" dirty="0">
                <a:solidFill>
                  <a:srgbClr val="FFFFFF"/>
                </a:solidFill>
              </a:rPr>
              <a:t>The idea of HTTP is just like mail where a client sends a request to the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0288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3703E-94AD-48C7-8A80-FF26C73F0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Hypertext Transfer Protocol (HTTP)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78286-86D0-4332-BF1A-302A776CA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response messages carry a data in the form of a letter with MIME-like format.</a:t>
            </a:r>
          </a:p>
          <a:p>
            <a:r>
              <a:rPr lang="en-US" dirty="0">
                <a:solidFill>
                  <a:srgbClr val="FFFFFF"/>
                </a:solidFill>
              </a:rPr>
              <a:t>The commands from the client to the server are embedded in a letter like request message that includes contents of the request and other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021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4B1F3-55FD-48AF-B9F8-53B46C76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transaction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E88C3-5AB1-4599-88BB-9ECC96AE7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HTTP transaction is between client and server. </a:t>
            </a:r>
            <a:endParaRPr lang="en-US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Client starts the transaction (Request Message)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Request line, headers and sometimes a body</a:t>
            </a:r>
          </a:p>
          <a:p>
            <a:r>
              <a:rPr lang="en-US" dirty="0">
                <a:solidFill>
                  <a:srgbClr val="FFFFFF"/>
                </a:solidFill>
              </a:rPr>
              <a:t>Server sends response to it (Response Message)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Status line, headers, and sometimes a body</a:t>
            </a:r>
            <a:endParaRPr lang="en-US" dirty="0"/>
          </a:p>
          <a:p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1579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A7D21-B439-44B0-8AB2-3E521CFEE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 Resource Locator (URL)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C78FB-A4F4-4200-90A9-42AE99F8E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HTTP uses the concept of locator. 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URL specifies any kind of information on the Internet. </a:t>
            </a:r>
          </a:p>
          <a:p>
            <a:r>
              <a:rPr lang="en-US" dirty="0">
                <a:solidFill>
                  <a:srgbClr val="FFFFFF"/>
                </a:solidFill>
              </a:rPr>
              <a:t>URL defines four things 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Methods- protocol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Host computer- computer in which the information is located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Port – port number of server (optional)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Path- path name of file</a:t>
            </a:r>
          </a:p>
        </p:txBody>
      </p:sp>
    </p:spTree>
    <p:extLst>
      <p:ext uri="{BB962C8B-B14F-4D97-AF65-F5344CB8AC3E}">
        <p14:creationId xmlns:p14="http://schemas.microsoft.com/office/powerpoint/2010/main" val="20076059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A3045-DBAA-42E4-A2D2-16549D939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7F651-085E-4FDC-9125-5F410BCFC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are the components of the www?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13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96CA2-AB05-406A-A1F2-6711A96FF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Domain Name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A521F-9BF2-47C5-BD58-A9137420B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During ARPANET, there was only hosts.txt that list host and their IP addresses</a:t>
            </a:r>
          </a:p>
          <a:p>
            <a:r>
              <a:rPr lang="en-US">
                <a:solidFill>
                  <a:srgbClr val="FFFFFF"/>
                </a:solidFill>
              </a:rPr>
              <a:t>Later host name conflicts occurred unless names were centrally managed</a:t>
            </a:r>
          </a:p>
          <a:p>
            <a:r>
              <a:rPr lang="en-US">
                <a:solidFill>
                  <a:srgbClr val="FFFFFF"/>
                </a:solidFill>
              </a:rPr>
              <a:t>Domain Name System (DNS was invented)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27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486CE-6574-4EA8-B592-9F204DD4A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Domain Name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D596E-4DE3-44CC-811F-EE8CF2C06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q"/>
            </a:pPr>
            <a:r>
              <a:rPr lang="en-US">
                <a:solidFill>
                  <a:srgbClr val="FFFFFF"/>
                </a:solidFill>
              </a:rPr>
              <a:t>DNS is hierarchical and domain-based naming scheme to prevent the duplication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pPr>
              <a:buFont typeface="Wingdings" panose="020B0604020202020204" pitchFamily="34" charset="0"/>
              <a:buChar char="q"/>
            </a:pPr>
            <a:r>
              <a:rPr lang="en-US">
                <a:solidFill>
                  <a:srgbClr val="FFFFFF"/>
                </a:solidFill>
              </a:rPr>
              <a:t> challenger.atc.fhda.edu is a domain name that define a computer at DE Anza College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pPr>
              <a:buFont typeface="Wingdings" panose="020B0604020202020204" pitchFamily="34" charset="0"/>
              <a:buChar char="q"/>
            </a:pPr>
            <a:r>
              <a:rPr lang="en-US">
                <a:solidFill>
                  <a:srgbClr val="FFFFFF"/>
                </a:solidFill>
              </a:rPr>
              <a:t>Each label is separated by dot (.)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pPr>
              <a:buFont typeface="Wingdings" panose="020B0604020202020204" pitchFamily="34" charset="0"/>
              <a:buChar char="q"/>
            </a:pPr>
            <a:r>
              <a:rPr lang="en-US">
                <a:solidFill>
                  <a:srgbClr val="FFFFFF"/>
                </a:solidFill>
              </a:rPr>
              <a:t>The level of detail increase from right to left. cdlis.tu.edu.np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pPr>
              <a:buFont typeface="Wingdings" panose="020B0604020202020204" pitchFamily="34" charset="0"/>
              <a:buChar char="q"/>
            </a:pPr>
            <a:endParaRPr lang="en-US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13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F65B9-0168-4A5D-8E83-72196BD59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DNS name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D6821-4F21-462E-BF05-111DD5D70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Conceptually, the Internet id divided into over 200 top-level domains</a:t>
            </a:r>
          </a:p>
          <a:p>
            <a:r>
              <a:rPr lang="en-US">
                <a:solidFill>
                  <a:srgbClr val="FFFFFF"/>
                </a:solidFill>
              </a:rPr>
              <a:t>Each domain covers many hosts</a:t>
            </a:r>
          </a:p>
          <a:p>
            <a:r>
              <a:rPr lang="en-US">
                <a:solidFill>
                  <a:srgbClr val="FFFFFF"/>
                </a:solidFill>
              </a:rPr>
              <a:t>Each domain is partitioned into many subdomains</a:t>
            </a:r>
          </a:p>
          <a:p>
            <a:r>
              <a:rPr lang="en-US">
                <a:solidFill>
                  <a:srgbClr val="FFFFFF"/>
                </a:solidFill>
              </a:rPr>
              <a:t>These domain can be presented by a tree</a:t>
            </a:r>
          </a:p>
          <a:p>
            <a:r>
              <a:rPr lang="en-US">
                <a:solidFill>
                  <a:srgbClr val="FFFFFF"/>
                </a:solidFill>
              </a:rPr>
              <a:t>A leaf domain may contain a single host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1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A7A6D-1D36-43E3-9473-BF2AD706C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 of Internet Domain Name Space</a:t>
            </a:r>
          </a:p>
        </p:txBody>
      </p:sp>
      <p:pic>
        <p:nvPicPr>
          <p:cNvPr id="4" name="Picture 4" descr="Chart, radar chart&#10;&#10;Description automatically generated">
            <a:extLst>
              <a:ext uri="{FF2B5EF4-FFF2-40B4-BE49-F238E27FC236}">
                <a16:creationId xmlns:a16="http://schemas.microsoft.com/office/drawing/2014/main" id="{A282ED98-80B5-4989-A224-30D1B3C4A5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5551" y="2202250"/>
            <a:ext cx="8335992" cy="4273130"/>
          </a:xfrm>
        </p:spPr>
      </p:pic>
    </p:spTree>
    <p:extLst>
      <p:ext uri="{BB962C8B-B14F-4D97-AF65-F5344CB8AC3E}">
        <p14:creationId xmlns:p14="http://schemas.microsoft.com/office/powerpoint/2010/main" val="3155132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2862E-8180-48E3-96FD-515BEF997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Partition of Internet Domain Name Space</a:t>
            </a:r>
          </a:p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B0145-2459-4211-8EB4-4CA474D0C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>
                <a:solidFill>
                  <a:srgbClr val="FFFFFF"/>
                </a:solidFill>
              </a:rPr>
              <a:t>DNS are divided into two categries: Generic and country domain name</a:t>
            </a:r>
          </a:p>
          <a:p>
            <a:r>
              <a:rPr lang="en-US">
                <a:solidFill>
                  <a:srgbClr val="FFFFFF"/>
                </a:solidFill>
              </a:rPr>
              <a:t>Internet has defined seven labels</a:t>
            </a:r>
          </a:p>
          <a:p>
            <a:r>
              <a:rPr lang="en-US">
                <a:solidFill>
                  <a:srgbClr val="FFFFFF"/>
                </a:solidFill>
              </a:rPr>
              <a:t>Com (commerce)</a:t>
            </a:r>
          </a:p>
          <a:p>
            <a:r>
              <a:rPr lang="en-US">
                <a:solidFill>
                  <a:srgbClr val="FFFFFF"/>
                </a:solidFill>
              </a:rPr>
              <a:t>Edu (education)</a:t>
            </a:r>
          </a:p>
          <a:p>
            <a:r>
              <a:rPr lang="en-US">
                <a:solidFill>
                  <a:srgbClr val="FFFFFF"/>
                </a:solidFill>
              </a:rPr>
              <a:t>Gov (government)</a:t>
            </a:r>
          </a:p>
          <a:p>
            <a:r>
              <a:rPr lang="en-US">
                <a:solidFill>
                  <a:srgbClr val="FFFFFF"/>
                </a:solidFill>
              </a:rPr>
              <a:t>Int (international)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>
                <a:solidFill>
                  <a:srgbClr val="FFFFFF"/>
                </a:solidFill>
              </a:rPr>
              <a:t>Net (Internet)</a:t>
            </a:r>
          </a:p>
        </p:txBody>
      </p:sp>
    </p:spTree>
    <p:extLst>
      <p:ext uri="{BB962C8B-B14F-4D97-AF65-F5344CB8AC3E}">
        <p14:creationId xmlns:p14="http://schemas.microsoft.com/office/powerpoint/2010/main" val="790906947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1549</Words>
  <Application>Microsoft Office PowerPoint</Application>
  <PresentationFormat>Widescreen</PresentationFormat>
  <Paragraphs>290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Avenir Next LT Pro</vt:lpstr>
      <vt:lpstr>Avenir Next LT Pro Light</vt:lpstr>
      <vt:lpstr>Arial</vt:lpstr>
      <vt:lpstr>Calibri Light</vt:lpstr>
      <vt:lpstr>Sitka Subheading</vt:lpstr>
      <vt:lpstr>Wingdings</vt:lpstr>
      <vt:lpstr>PebbleVTI</vt:lpstr>
      <vt:lpstr>Internet Model: Application Layer</vt:lpstr>
      <vt:lpstr>Three applications</vt:lpstr>
      <vt:lpstr>Addressing</vt:lpstr>
      <vt:lpstr>Addressing</vt:lpstr>
      <vt:lpstr>Domain Name System</vt:lpstr>
      <vt:lpstr>Domain Name System</vt:lpstr>
      <vt:lpstr>The DNS name space</vt:lpstr>
      <vt:lpstr>Partition of Internet Domain Name Space</vt:lpstr>
      <vt:lpstr>Partition of Internet Domain Name Space </vt:lpstr>
      <vt:lpstr>Various Domain Names </vt:lpstr>
      <vt:lpstr>Second-level domain</vt:lpstr>
      <vt:lpstr>Some information on Domain names</vt:lpstr>
      <vt:lpstr>Questions on DNS</vt:lpstr>
      <vt:lpstr>Mail Delivery</vt:lpstr>
      <vt:lpstr>Mail delivery</vt:lpstr>
      <vt:lpstr>Post Office Protocols version 3</vt:lpstr>
      <vt:lpstr>POP3</vt:lpstr>
      <vt:lpstr>Internet Message Access Protocol</vt:lpstr>
      <vt:lpstr>IMAP</vt:lpstr>
      <vt:lpstr>IMAP</vt:lpstr>
      <vt:lpstr>Comparison of POP3 and IMAP</vt:lpstr>
      <vt:lpstr>MIME: The Multipurpose Internet Mail Extensions</vt:lpstr>
      <vt:lpstr>Question on POP, SMTP, IMAP , and MIME</vt:lpstr>
      <vt:lpstr>File Transfer Protocol</vt:lpstr>
      <vt:lpstr>FTP</vt:lpstr>
      <vt:lpstr>FTP: two connections</vt:lpstr>
      <vt:lpstr>PowerPoint Presentation</vt:lpstr>
      <vt:lpstr>FTP: two connections</vt:lpstr>
      <vt:lpstr>Closed and Open FTP</vt:lpstr>
      <vt:lpstr>TFTP</vt:lpstr>
      <vt:lpstr>Question on FTP and TFTP</vt:lpstr>
      <vt:lpstr>Telnet: terminal network</vt:lpstr>
      <vt:lpstr>Telnet</vt:lpstr>
      <vt:lpstr>Question in Telnet</vt:lpstr>
      <vt:lpstr>World Wide Web: WWW</vt:lpstr>
      <vt:lpstr>Hypertext and Hypermedia</vt:lpstr>
      <vt:lpstr>Components of WWW</vt:lpstr>
      <vt:lpstr>Browser</vt:lpstr>
      <vt:lpstr>Browser: controller</vt:lpstr>
      <vt:lpstr>Browser: client program</vt:lpstr>
      <vt:lpstr>Browser: client program </vt:lpstr>
      <vt:lpstr>Browser: interpreter</vt:lpstr>
      <vt:lpstr>Hypertext Transfer Protocol (HTTP)</vt:lpstr>
      <vt:lpstr>Hypertext Transfer Protocol (HTTP) </vt:lpstr>
      <vt:lpstr>HTTP transaction</vt:lpstr>
      <vt:lpstr>Uniform Resource Locator (URL)</vt:lpstr>
      <vt:lpstr>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Lila</dc:creator>
  <cp:lastModifiedBy>Lila</cp:lastModifiedBy>
  <cp:revision>443</cp:revision>
  <dcterms:created xsi:type="dcterms:W3CDTF">2021-04-24T04:37:05Z</dcterms:created>
  <dcterms:modified xsi:type="dcterms:W3CDTF">2021-04-28T05:24:05Z</dcterms:modified>
</cp:coreProperties>
</file>